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63" r:id="rId5"/>
    <p:sldId id="264" r:id="rId6"/>
    <p:sldId id="259" r:id="rId7"/>
    <p:sldId id="261" r:id="rId8"/>
    <p:sldId id="265" r:id="rId9"/>
    <p:sldId id="271" r:id="rId10"/>
    <p:sldId id="266" r:id="rId11"/>
    <p:sldId id="282" r:id="rId12"/>
    <p:sldId id="269" r:id="rId13"/>
    <p:sldId id="270" r:id="rId14"/>
    <p:sldId id="272" r:id="rId15"/>
    <p:sldId id="274" r:id="rId16"/>
    <p:sldId id="267" r:id="rId17"/>
    <p:sldId id="275" r:id="rId18"/>
    <p:sldId id="273" r:id="rId19"/>
    <p:sldId id="277" r:id="rId20"/>
    <p:sldId id="279" r:id="rId21"/>
    <p:sldId id="260" r:id="rId22"/>
    <p:sldId id="281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ok" initials="M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60"/>
  </p:normalViewPr>
  <p:slideViewPr>
    <p:cSldViewPr>
      <p:cViewPr varScale="1">
        <p:scale>
          <a:sx n="74" d="100"/>
          <a:sy n="74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BFD7E-AACB-4E8F-951C-78FE105853BA}" type="datetimeFigureOut">
              <a:rPr lang="en-GB" smtClean="0"/>
              <a:t>27/10/2011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1013E-D81A-4AAE-BCDD-E81CA419B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</a:t>
            </a:r>
            <a:r>
              <a:rPr lang="en-GB" baseline="0" dirty="0" smtClean="0"/>
              <a:t> the purposes of this talk an index can be thought of as a mapping from keys to values, e.g. a dictionary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013E-D81A-4AAE-BCDD-E81CA419BD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875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need to give concrete </a:t>
            </a:r>
            <a:r>
              <a:rPr lang="en-GB" dirty="0" err="1" smtClean="0"/>
              <a:t>def</a:t>
            </a:r>
            <a:r>
              <a:rPr lang="en-GB" dirty="0" smtClean="0"/>
              <a:t>:</a:t>
            </a:r>
            <a:r>
              <a:rPr lang="en-GB" baseline="0" dirty="0" smtClean="0"/>
              <a:t> </a:t>
            </a:r>
            <a:r>
              <a:rPr lang="en-GB" dirty="0" smtClean="0"/>
              <a:t>3 bits, shared region, interference</a:t>
            </a:r>
            <a:r>
              <a:rPr lang="en-GB" baseline="0" dirty="0" smtClean="0"/>
              <a:t> environment, capability tokens.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013E-D81A-4AAE-BCDD-E81CA419BD6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00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013E-D81A-4AAE-BCDD-E81CA419BD6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308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 too long</a:t>
            </a:r>
            <a:r>
              <a:rPr lang="en-GB" baseline="0" dirty="0" smtClean="0"/>
              <a:t> a proof. Other cases very similar, suggests automation possible.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013E-D81A-4AAE-BCDD-E81CA419BD6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707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 sure to go over what this program is doing!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013E-D81A-4AAE-BCDD-E81CA419BD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55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Represent the state of the index with predicates which describe partial knowledge of the state. Mention</a:t>
            </a:r>
            <a:r>
              <a:rPr lang="en-GB" baseline="0" dirty="0" smtClean="0"/>
              <a:t> SL, or at least </a:t>
            </a:r>
            <a:r>
              <a:rPr lang="en-GB" baseline="0" dirty="0" err="1" smtClean="0"/>
              <a:t>disjointness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013E-D81A-4AAE-BCDD-E81CA419BD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149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013E-D81A-4AAE-BCDD-E81CA419BD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180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Describe axioms as they are used…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013E-D81A-4AAE-BCDD-E81CA419BD6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506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Representative</a:t>
            </a:r>
            <a:r>
              <a:rPr lang="en-GB" baseline="0" dirty="0" smtClean="0"/>
              <a:t> example, don’t overdo this slide!    (don’t say clobber)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013E-D81A-4AAE-BCDD-E81CA419BD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699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Each</a:t>
            </a:r>
            <a:r>
              <a:rPr lang="en-GB" baseline="0" dirty="0" smtClean="0"/>
              <a:t> worker removes all of the </a:t>
            </a:r>
            <a:r>
              <a:rPr lang="en-GB" baseline="0" dirty="0" smtClean="0"/>
              <a:t>multiples</a:t>
            </a:r>
            <a:r>
              <a:rPr lang="en-GB" dirty="0" smtClean="0"/>
              <a:t> </a:t>
            </a:r>
            <a:r>
              <a:rPr lang="en-GB" dirty="0" smtClean="0"/>
              <a:t>of v from the index.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013E-D81A-4AAE-BCDD-E81CA419BD6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42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Each worker gets some rem</a:t>
            </a:r>
            <a:r>
              <a:rPr lang="en-GB" baseline="0" dirty="0" smtClean="0"/>
              <a:t> permission of the whole index.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013E-D81A-4AAE-BCDD-E81CA419BD6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094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Don’t say hard! Talk about search structure. Search lock free,</a:t>
            </a:r>
            <a:r>
              <a:rPr lang="en-GB" baseline="0" dirty="0" smtClean="0"/>
              <a:t> others low lock, defect in </a:t>
            </a:r>
            <a:r>
              <a:rPr lang="en-GB" baseline="0" dirty="0" err="1" smtClean="0"/>
              <a:t>Sagiv’s</a:t>
            </a:r>
            <a:r>
              <a:rPr lang="en-GB" baseline="0" dirty="0" smtClean="0"/>
              <a:t> paper.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013E-D81A-4AAE-BCDD-E81CA419BD6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02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3900" i="0" dirty="0">
              <a:solidFill>
                <a:srgbClr val="C51538"/>
              </a:solidFill>
              <a:latin typeface="Impact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fld id="{93611782-B76F-49BE-A2E7-ADAD81D9D1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38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25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416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8418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20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31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5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99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44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15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17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11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9" descr="Second_T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a-DK" smtClean="0"/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smtClean="0"/>
          </a:p>
        </p:txBody>
      </p:sp>
      <p:pic>
        <p:nvPicPr>
          <p:cNvPr id="2053" name="Picture 40" descr="IMP_Logo_2Colou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420888"/>
            <a:ext cx="7543800" cy="1584176"/>
          </a:xfrm>
        </p:spPr>
        <p:txBody>
          <a:bodyPr/>
          <a:lstStyle/>
          <a:p>
            <a:r>
              <a:rPr lang="en-GB" sz="4800" dirty="0" smtClean="0"/>
              <a:t>A Simple Abstraction for Complex Concurrent Indexes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67544" y="5301208"/>
            <a:ext cx="8208912" cy="1512168"/>
          </a:xfrm>
        </p:spPr>
        <p:txBody>
          <a:bodyPr/>
          <a:lstStyle/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Imperial College London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en-GB" dirty="0" smtClean="0">
                <a:solidFill>
                  <a:srgbClr val="0054B0"/>
                </a:solidFill>
              </a:rPr>
              <a:t>Pedro da Rocha Pinto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rgbClr val="0054B0"/>
                </a:solidFill>
              </a:rPr>
              <a:t>Thomas Dinsdale-Young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rgbClr val="0054B0"/>
                </a:solidFill>
              </a:rPr>
              <a:t>Philippa Gardner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en-GB" b="1" i="1" dirty="0" smtClean="0">
                <a:solidFill>
                  <a:srgbClr val="0054B0"/>
                </a:solidFill>
              </a:rPr>
              <a:t>Mark Wheelhouse</a:t>
            </a:r>
          </a:p>
          <a:p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University of Cambridge:</a:t>
            </a:r>
          </a:p>
          <a:p>
            <a:r>
              <a:rPr lang="en-GB" dirty="0" smtClean="0">
                <a:solidFill>
                  <a:srgbClr val="0054B0"/>
                </a:solidFill>
              </a:rPr>
              <a:t>Mike Dodds</a:t>
            </a:r>
            <a:endParaRPr lang="en-GB" dirty="0">
              <a:solidFill>
                <a:srgbClr val="0054B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29309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2800" i="0" dirty="0" smtClean="0">
                <a:solidFill>
                  <a:srgbClr val="040404"/>
                </a:solidFill>
                <a:latin typeface="+mn-lt"/>
              </a:rPr>
              <a:t>OOPSLA  2011</a:t>
            </a:r>
          </a:p>
        </p:txBody>
      </p:sp>
    </p:spTree>
    <p:extLst>
      <p:ext uri="{BB962C8B-B14F-4D97-AF65-F5344CB8AC3E}">
        <p14:creationId xmlns:p14="http://schemas.microsoft.com/office/powerpoint/2010/main" val="33147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Shared  Key  Concurrency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14500"/>
                <a:ext cx="7543800" cy="4266828"/>
              </a:xfrm>
            </p:spPr>
            <p:txBody>
              <a:bodyPr/>
              <a:lstStyle/>
              <a:p>
                <a:r>
                  <a:rPr lang="en-GB" sz="2000" dirty="0" smtClean="0">
                    <a:solidFill>
                      <a:srgbClr val="FF0000"/>
                    </a:solidFill>
                  </a:rPr>
                  <a:t>Extended Concurrent </a:t>
                </a:r>
                <a:r>
                  <a:rPr lang="en-GB" sz="2000" dirty="0">
                    <a:solidFill>
                      <a:srgbClr val="FF0000"/>
                    </a:solidFill>
                  </a:rPr>
                  <a:t>Abstract Predicates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:  </a:t>
                </a: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/>
                      </a:rPr>
                      <m:t> ∈(0,1]</m:t>
                    </m:r>
                  </m:oMath>
                </a14:m>
                <a:r>
                  <a:rPr lang="en-GB" sz="20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  <a:p>
                <a:endParaRPr lang="en-GB" sz="20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𝑖𝑛</m:t>
                              </m:r>
                            </m:e>
                            <m:sub>
                              <m:r>
                                <a:rPr lang="en-GB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𝑑𝑒𝑓</m:t>
                              </m:r>
                            </m:sub>
                          </m:sSub>
                          <m:r>
                            <a:rPr lang="en-GB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GB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GB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GB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000" b="0" dirty="0" smtClean="0">
                  <a:solidFill>
                    <a:srgbClr val="FF0000"/>
                  </a:solidFill>
                </a:endParaRPr>
              </a:p>
              <a:p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𝑖𝑛</m:t>
                        </m:r>
                      </m:e>
                      <m:sub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𝑑𝑒𝑓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: the key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definitely maps to value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GB" sz="2000" dirty="0" smtClean="0">
                  <a:solidFill>
                    <a:srgbClr val="FF0000"/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:endParaRPr lang="en-GB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: no other thread can change the value at key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:endParaRPr lang="en-GB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: this thread can change the value at key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GB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𝑜𝑢𝑡</m:t>
                        </m:r>
                      </m:e>
                      <m:sub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𝑑𝑒𝑓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is analogous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14500"/>
                <a:ext cx="7543800" cy="4266828"/>
              </a:xfrm>
              <a:blipFill rotWithShape="1">
                <a:blip r:embed="rId2"/>
                <a:stretch>
                  <a:fillRect l="-2102" t="-1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7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Shared  Key  Concurrency</a:t>
            </a:r>
            <a:endParaRPr lang="en-GB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6468"/>
                <a:ext cx="7543800" cy="4914900"/>
              </a:xfrm>
            </p:spPr>
            <p:txBody>
              <a:bodyPr/>
              <a:lstStyle/>
              <a:p>
                <a:r>
                  <a:rPr lang="en-GB" sz="2000" dirty="0" smtClean="0">
                    <a:solidFill>
                      <a:srgbClr val="FF0000"/>
                    </a:solidFill>
                  </a:rPr>
                  <a:t>Extended Concurrent </a:t>
                </a:r>
                <a:r>
                  <a:rPr lang="en-GB" sz="2000" dirty="0">
                    <a:solidFill>
                      <a:srgbClr val="FF0000"/>
                    </a:solidFill>
                  </a:rPr>
                  <a:t>Abstract Predicates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:  </a:t>
                </a: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/>
                      </a:rPr>
                      <m:t> ∈(0,1]</m:t>
                    </m:r>
                  </m:oMath>
                </a14:m>
                <a:r>
                  <a:rPr lang="en-GB" sz="20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  <a:p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𝑖𝑛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𝑟𝑒𝑚</m:t>
                              </m:r>
                            </m:sub>
                          </m:sSub>
                          <m:r>
                            <a:rPr lang="en-GB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GB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GB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GB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GB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𝑟𝑒𝑚</m:t>
                    </m:r>
                  </m:oMath>
                </a14:m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: the key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might map to a value, and if it does that value 	   is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GB" sz="2000" dirty="0">
                  <a:solidFill>
                    <a:srgbClr val="FF0000"/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:endParaRPr lang="en-GB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: all threads can only remove the value at key k, the 	           current thread has not done this so far</a:t>
                </a:r>
                <a:endParaRPr lang="en-GB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:endParaRPr lang="en-GB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𝑜𝑢𝑡</m:t>
                        </m:r>
                      </m:e>
                      <m:sub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𝑟𝑒𝑚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is analogous</a:t>
                </a:r>
                <a:endParaRPr lang="en-GB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Similarly we have</a:t>
                </a:r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𝑖𝑛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𝑖𝑛𝑠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𝑜𝑢𝑡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𝑖𝑛𝑠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for insert only</a:t>
                </a:r>
                <a:endParaRPr lang="en-GB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:endParaRPr lang="en-GB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6468"/>
                <a:ext cx="7543800" cy="4914900"/>
              </a:xfrm>
              <a:blipFill rotWithShape="1">
                <a:blip r:embed="rId2"/>
                <a:stretch>
                  <a:fillRect l="-2102" t="-14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2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Concurrent  Index  Specification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708920"/>
                <a:ext cx="7543800" cy="3718148"/>
              </a:xfrm>
            </p:spPr>
            <p:txBody>
              <a:bodyPr/>
              <a:lstStyle/>
              <a:p>
                <a:r>
                  <a:rPr lang="en-GB" sz="2000" dirty="0" smtClean="0">
                    <a:solidFill>
                      <a:srgbClr val="FF0000"/>
                    </a:solidFill>
                  </a:rPr>
                  <a:t>New specification of remove(</a:t>
                </a:r>
                <a:r>
                  <a:rPr lang="en-GB" sz="2000" dirty="0" err="1" smtClean="0">
                    <a:solidFill>
                      <a:srgbClr val="FF0000"/>
                    </a:solidFill>
                  </a:rPr>
                  <a:t>h,k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):</a:t>
                </a:r>
              </a:p>
              <a:p>
                <a:endParaRPr lang="en-GB" sz="2000" dirty="0">
                  <a:solidFill>
                    <a:srgbClr val="FF0000"/>
                  </a:solidFill>
                </a:endParaRPr>
              </a:p>
              <a:p>
                <a:r>
                  <a:rPr lang="en-GB" sz="2000" b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𝑖𝑛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𝑑𝑒𝑓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  <m:sub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remove(h,k)</a:t>
                </a:r>
                <a:r>
                  <a:rPr lang="en-GB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{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𝑜𝑢𝑡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𝑑𝑒𝑓</m:t>
                            </m:r>
                          </m:sub>
                        </m:sSub>
                        <m:d>
                          <m:d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  <m: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GB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𝑜𝑢𝑡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𝑑𝑒𝑓</m:t>
                            </m:r>
                          </m:sub>
                        </m:sSub>
                        <m:d>
                          <m:d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  <m:sub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</a:t>
                </a:r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remove(h,k)</a:t>
                </a:r>
                <a:r>
                  <a:rPr lang="en-GB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𝑜𝑢𝑡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𝑑𝑒𝑓</m:t>
                            </m:r>
                          </m:sub>
                        </m:sSub>
                        <m:d>
                          <m:d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  <m: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GB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𝑖𝑛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𝑟𝑒𝑚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GB" sz="20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𝑜𝑢𝑡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𝑟𝑒𝑚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</a:t>
                </a:r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remove(</a:t>
                </a:r>
                <a:r>
                  <a:rPr lang="en-GB" sz="2000" b="1" dirty="0" err="1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h,k</a:t>
                </a:r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</a:t>
                </a:r>
                <a:r>
                  <a:rPr lang="en-GB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𝑜𝑢𝑡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𝑟𝑒𝑚</m:t>
                            </m:r>
                          </m:sub>
                        </m:sSub>
                        <m:d>
                          <m:d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  <m:sub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708920"/>
                <a:ext cx="7543800" cy="3718148"/>
              </a:xfrm>
              <a:blipFill rotWithShape="1">
                <a:blip r:embed="rId2"/>
                <a:stretch>
                  <a:fillRect l="-2102" t="-1803" r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6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Concurrent  remove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1907704" y="4077072"/>
            <a:ext cx="5346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54B0"/>
                </a:solidFill>
                <a:latin typeface="Courier New" pitchFamily="49" charset="0"/>
                <a:cs typeface="Courier New" pitchFamily="49" charset="0"/>
              </a:rPr>
              <a:t>remove(</a:t>
            </a:r>
            <a:r>
              <a:rPr lang="en-GB" sz="2400" b="1" dirty="0" err="1">
                <a:solidFill>
                  <a:srgbClr val="0054B0"/>
                </a:solidFill>
                <a:latin typeface="Courier New" pitchFamily="49" charset="0"/>
                <a:cs typeface="Courier New" pitchFamily="49" charset="0"/>
              </a:rPr>
              <a:t>h,k</a:t>
            </a:r>
            <a:r>
              <a:rPr lang="en-GB" sz="2400" b="1" dirty="0" smtClean="0">
                <a:solidFill>
                  <a:srgbClr val="0054B0"/>
                </a:solidFill>
                <a:latin typeface="Courier New" pitchFamily="49" charset="0"/>
                <a:cs typeface="Courier New" pitchFamily="49" charset="0"/>
              </a:rPr>
              <a:t>)      remove(</a:t>
            </a:r>
            <a:r>
              <a:rPr lang="en-GB" sz="2400" b="1" dirty="0" err="1" smtClean="0">
                <a:solidFill>
                  <a:srgbClr val="0054B0"/>
                </a:solidFill>
                <a:latin typeface="Courier New" pitchFamily="49" charset="0"/>
                <a:cs typeface="Courier New" pitchFamily="49" charset="0"/>
              </a:rPr>
              <a:t>h,k</a:t>
            </a:r>
            <a:r>
              <a:rPr lang="en-GB" sz="2400" b="1" dirty="0">
                <a:solidFill>
                  <a:srgbClr val="0054B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03648" y="2173528"/>
                <a:ext cx="6408712" cy="1255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40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𝑑𝑒𝑓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2400" b="0" i="1" dirty="0" smtClean="0">
                  <a:solidFill>
                    <a:srgbClr val="040404"/>
                  </a:solidFill>
                  <a:latin typeface="Cambria Math"/>
                </a:endParaRPr>
              </a:p>
              <a:p>
                <a:pPr algn="ctr"/>
                <a:r>
                  <a:rPr lang="en-GB" sz="2400" dirty="0" smtClean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400" i="1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GB" sz="24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𝑖𝑛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𝑟𝑒𝑚</m:t>
                            </m:r>
                          </m:sub>
                        </m:sSub>
                        <m:sSub>
                          <m:sSubPr>
                            <m:ctrlPr>
                              <a:rPr lang="en-GB" sz="24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GB" sz="24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4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24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GB" sz="24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24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𝑣</m:t>
                            </m:r>
                            <m:r>
                              <a:rPr lang="en-GB" sz="24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GB" sz="2400" i="1">
                        <a:solidFill>
                          <a:srgbClr val="040404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2400" b="0" i="0" dirty="0" smtClean="0">
                  <a:solidFill>
                    <a:srgbClr val="040404"/>
                  </a:solidFill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𝑟𝑒𝑚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b>
                              <m:r>
                                <a:rPr lang="en-GB" sz="240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.5</m:t>
                              </m:r>
                            </m:sub>
                          </m:sSub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𝑟𝑒𝑚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GB" sz="240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.5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b="0" i="0" dirty="0" smtClean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173528"/>
                <a:ext cx="6408712" cy="1255472"/>
              </a:xfrm>
              <a:prstGeom prst="rect">
                <a:avLst/>
              </a:prstGeom>
              <a:blipFill rotWithShape="1">
                <a:blip r:embed="rId3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5616" y="3515524"/>
                <a:ext cx="3600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𝑟𝑒𝑚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b>
                              <m:r>
                                <a:rPr lang="en-GB" sz="240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.5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b="0" i="0" dirty="0" smtClean="0">
                  <a:solidFill>
                    <a:srgbClr val="040404"/>
                  </a:solidFill>
                </a:endParaRPr>
              </a:p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:endParaRPr lang="en-GB" sz="2400" i="0" dirty="0" smtClean="0">
                  <a:solidFill>
                    <a:srgbClr val="040404"/>
                  </a:solidFill>
                </a:endParaRPr>
              </a:p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:endParaRPr lang="en-GB" sz="2400" dirty="0">
                  <a:solidFill>
                    <a:srgbClr val="040404"/>
                  </a:solidFill>
                </a:endParaRPr>
              </a:p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𝑜𝑢𝑡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𝑟𝑒𝑚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0.5</m:t>
                              </m:r>
                            </m:sub>
                          </m:sSub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2400" i="0" dirty="0" smtClean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515524"/>
                <a:ext cx="3600400" cy="1569660"/>
              </a:xfrm>
              <a:prstGeom prst="rect">
                <a:avLst/>
              </a:prstGeom>
              <a:blipFill rotWithShape="1">
                <a:blip r:embed="rId4"/>
                <a:stretch>
                  <a:fillRect b="-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39952" y="3501008"/>
                <a:ext cx="37444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𝑟𝑒𝑚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0.5</m:t>
                              </m:r>
                            </m:sub>
                          </m:sSub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2400" b="0" i="0" dirty="0" smtClean="0">
                  <a:solidFill>
                    <a:srgbClr val="040404"/>
                  </a:solidFill>
                </a:endParaRPr>
              </a:p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:endParaRPr lang="en-GB" sz="2400" i="0" dirty="0" smtClean="0">
                  <a:solidFill>
                    <a:srgbClr val="040404"/>
                  </a:solidFill>
                </a:endParaRPr>
              </a:p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:endParaRPr lang="en-GB" sz="2400" i="0" dirty="0" smtClean="0">
                  <a:solidFill>
                    <a:srgbClr val="040404"/>
                  </a:solidFill>
                </a:endParaRPr>
              </a:p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𝑜𝑢𝑡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𝑟𝑒𝑚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0.5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i="0" dirty="0" smtClean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501008"/>
                <a:ext cx="3744416" cy="1569660"/>
              </a:xfrm>
              <a:prstGeom prst="rect">
                <a:avLst/>
              </a:prstGeom>
              <a:blipFill rotWithShape="1">
                <a:blip r:embed="rId5"/>
                <a:stretch>
                  <a:fillRect b="-3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67644" y="5085184"/>
                <a:ext cx="6588732" cy="886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3538" indent="-363538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𝑜𝑢𝑡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𝑟𝑒𝑚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0.5</m:t>
                              </m:r>
                            </m:sub>
                          </m:sSub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𝑜𝑢𝑡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𝑟𝑒𝑚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0.5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b="0" i="0" dirty="0" smtClean="0">
                  <a:solidFill>
                    <a:srgbClr val="040404"/>
                  </a:solidFill>
                </a:endParaRPr>
              </a:p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𝑜𝑢𝑡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𝑑𝑒𝑓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2400" b="0" i="0" dirty="0" smtClean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44" y="5085184"/>
                <a:ext cx="6588732" cy="8861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 bwMode="auto">
          <a:xfrm>
            <a:off x="4513067" y="3501008"/>
            <a:ext cx="0" cy="15841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54B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649177" y="3515524"/>
            <a:ext cx="0" cy="15696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54B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1323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Parallel  Sieve  of  Eratosthenes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60016"/>
            <a:ext cx="8640960" cy="398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Parallel  Sieve  of  Eratosthenes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16832"/>
                <a:ext cx="7543800" cy="4320480"/>
              </a:xfrm>
            </p:spPr>
            <p:txBody>
              <a:bodyPr/>
              <a:lstStyle/>
              <a:p>
                <a:r>
                  <a:rPr lang="en-GB" sz="2000" dirty="0" smtClean="0">
                    <a:solidFill>
                      <a:srgbClr val="FF0000"/>
                    </a:solidFill>
                  </a:rPr>
                  <a:t>Worker thread:</a:t>
                </a:r>
              </a:p>
              <a:p>
                <a:endParaRPr lang="en-GB" sz="20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{ 2</m:t>
                      </m:r>
                      <m:r>
                        <a:rPr lang="en-GB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GB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⊛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2≤</m:t>
                          </m:r>
                          <m:r>
                            <a:rPr lang="en-GB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GB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GB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𝑖𝑛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𝑟𝑒𝑚</m:t>
                          </m:r>
                        </m:sub>
                      </m:sSub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GB" sz="20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20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sz="20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,0</m:t>
                              </m:r>
                            </m:e>
                          </m:d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 }</m:t>
                      </m:r>
                    </m:oMath>
                  </m:oMathPara>
                </a14:m>
                <a:endParaRPr lang="en-GB" sz="2000" dirty="0" smtClean="0">
                  <a:solidFill>
                    <a:srgbClr val="FF0000"/>
                  </a:solidFill>
                </a:endParaRPr>
              </a:p>
              <a:p>
                <a:endParaRPr lang="en-GB" sz="2000" dirty="0" smtClean="0">
                  <a:solidFill>
                    <a:srgbClr val="FF0000"/>
                  </a:solidFill>
                </a:endParaRPr>
              </a:p>
              <a:p>
                <a:r>
                  <a:rPr lang="en-GB" sz="2000" b="1" dirty="0" smtClean="0">
                    <a:solidFill>
                      <a:srgbClr val="0070C0"/>
                    </a:solidFill>
                    <a:latin typeface="Courier New" pitchFamily="49" charset="0"/>
                    <a:cs typeface="Courier New" pitchFamily="49" charset="0"/>
                  </a:rPr>
                  <a:t>			</a:t>
                </a:r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worker(</a:t>
                </a:r>
                <a:r>
                  <a:rPr lang="en-GB" sz="2000" b="1" dirty="0" err="1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v,max,h</a:t>
                </a:r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</a:t>
                </a:r>
              </a:p>
              <a:p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				c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000" b="1" i="1" smtClean="0">
                            <a:solidFill>
                              <a:srgbClr val="0054B0"/>
                            </a:solidFill>
                            <a:latin typeface="Cambria Math"/>
                          </a:rPr>
                        </m:ctrlPr>
                      </m:boxPr>
                      <m:e>
                        <m:r>
                          <a:rPr lang="en-GB" sz="2000" b="1" i="1" smtClean="0">
                            <a:solidFill>
                              <a:srgbClr val="0054B0"/>
                            </a:solidFill>
                            <a:latin typeface="Cambria Math"/>
                          </a:rPr>
                          <m:t>≔</m:t>
                        </m:r>
                      </m:e>
                    </m:box>
                  </m:oMath>
                </a14:m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 v + v;</a:t>
                </a:r>
              </a:p>
              <a:p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				while(c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54B0"/>
                        </a:solidFill>
                        <a:latin typeface="Cambria Math"/>
                        <a:ea typeface="Cambria Math"/>
                        <a:cs typeface="Courier New" pitchFamily="49" charset="0"/>
                      </a:rPr>
                      <m:t>≤</m:t>
                    </m:r>
                  </m:oMath>
                </a14:m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 max)</a:t>
                </a:r>
              </a:p>
              <a:p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					remove(</a:t>
                </a:r>
                <a:r>
                  <a:rPr lang="en-GB" sz="2000" b="1" dirty="0" err="1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h,c</a:t>
                </a:r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);</a:t>
                </a:r>
              </a:p>
              <a:p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				</a:t>
                </a:r>
                <a:r>
                  <a:rPr lang="en-GB" sz="2000" b="1" dirty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c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000" b="1" i="1" smtClean="0">
                            <a:solidFill>
                              <a:srgbClr val="0054B0"/>
                            </a:solidFill>
                            <a:latin typeface="Cambria Math"/>
                          </a:rPr>
                        </m:ctrlPr>
                      </m:boxPr>
                      <m:e>
                        <m:r>
                          <a:rPr lang="en-GB" sz="2000" b="1" i="1" smtClean="0">
                            <a:solidFill>
                              <a:srgbClr val="0054B0"/>
                            </a:solidFill>
                            <a:latin typeface="Cambria Math"/>
                          </a:rPr>
                          <m:t>≔</m:t>
                        </m:r>
                      </m:e>
                    </m:box>
                  </m:oMath>
                </a14:m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 c + v;</a:t>
                </a:r>
              </a:p>
              <a:p>
                <a:endParaRPr lang="en-GB" sz="2000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GB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⊛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2≤</m:t>
                              </m:r>
                              <m:r>
                                <a:rPr lang="en-GB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GB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GB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r>
                                  <a:rPr lang="en-GB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𝑎𝑐</m:t>
                                </m:r>
                                <m:d>
                                  <m:dPr>
                                    <m:ctrlP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⇒</m:t>
                                </m:r>
                                <m:sSub>
                                  <m:sSubPr>
                                    <m:ctrlP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𝑜𝑢𝑡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𝑟𝑒𝑚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GB" sz="20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h</m:t>
                                        </m:r>
                                        <m:r>
                                          <a:rPr lang="en-GB" sz="20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GB" sz="20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GB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𝑓𝑎𝑐</m:t>
                                </m:r>
                                <m:r>
                                  <a:rPr lang="en-GB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GB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GB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GB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  <m:r>
                                  <a:rPr lang="en-GB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)⇒</m:t>
                                </m:r>
                                <m:sSub>
                                  <m:sSubPr>
                                    <m:ctrlP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𝑖𝑛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𝑟𝑒𝑚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,0)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16832"/>
                <a:ext cx="7543800" cy="4320480"/>
              </a:xfrm>
              <a:blipFill rotWithShape="1">
                <a:blip r:embed="rId3"/>
                <a:stretch>
                  <a:fillRect l="-2102" t="-15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0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Combining  Predicates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3356992"/>
                <a:ext cx="8352928" cy="1865412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𝑖𝑛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𝑟𝑒𝑚</m:t>
                            </m:r>
                          </m:sub>
                        </m:s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𝑖𝑛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𝑟𝑒𝑚</m:t>
                            </m:r>
                          </m:sub>
                        </m:s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⇔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𝑖𝑛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𝑟𝑒𝑚</m:t>
                            </m:r>
                          </m:sub>
                        </m:s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endParaRPr lang="en-GB" sz="2000" b="0" dirty="0" smtClean="0">
                  <a:solidFill>
                    <a:schemeClr val="accent6">
                      <a:lumMod val="50000"/>
                    </a:schemeClr>
                  </a:solidFill>
                  <a:ea typeface="Cambria Math"/>
                </a:endParaRPr>
              </a:p>
              <a:p>
                <a:pPr algn="ctr"/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ctr"/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𝑖𝑛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𝑟𝑒𝑚</m:t>
                            </m:r>
                          </m:sub>
                        </m:s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𝑜𝑢𝑡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𝑟𝑒𝑚</m:t>
                            </m:r>
                          </m:sub>
                        </m:s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𝑜𝑢𝑡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𝑟𝑒𝑚</m:t>
                            </m:r>
                          </m:sub>
                        </m:s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 if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3356992"/>
                <a:ext cx="8352928" cy="1865412"/>
              </a:xfrm>
              <a:blipFill rotWithShape="1">
                <a:blip r:embed="rId2"/>
                <a:stretch>
                  <a:fillRect t="-42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7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Parallel  Sieve  of  Eratosthenes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2564904"/>
                <a:ext cx="8928992" cy="3089548"/>
              </a:xfrm>
            </p:spPr>
            <p:txBody>
              <a:bodyPr/>
              <a:lstStyle/>
              <a:p>
                <a:r>
                  <a:rPr lang="en-GB" sz="2000" dirty="0" smtClean="0">
                    <a:solidFill>
                      <a:srgbClr val="FF0000"/>
                    </a:solidFill>
                  </a:rPr>
                  <a:t>Sieve specification:</a:t>
                </a:r>
              </a:p>
              <a:p>
                <a:endParaRPr lang="en-GB" sz="20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GB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⊛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2≤</m:t>
                          </m:r>
                          <m:r>
                            <a:rPr lang="en-GB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GB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GB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GB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𝑖𝑛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𝑑𝑒𝑓</m:t>
                          </m:r>
                        </m:sub>
                      </m:sSub>
                      <m:sSub>
                        <m:sSubPr>
                          <m:ctrlPr>
                            <a:rPr lang="en-GB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  <m:r>
                                <a:rPr lang="en-GB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GB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,0</m:t>
                              </m:r>
                            </m:e>
                          </m:d>
                        </m:e>
                        <m:sub>
                          <m:r>
                            <a:rPr lang="en-GB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GB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𝑚𝑎𝑥</m:t>
                      </m:r>
                      <m:r>
                        <a:rPr lang="en-GB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&gt;1 }</m:t>
                      </m:r>
                    </m:oMath>
                  </m:oMathPara>
                </a14:m>
                <a:endParaRPr lang="en-GB" sz="2000" dirty="0" smtClean="0">
                  <a:solidFill>
                    <a:srgbClr val="FF0000"/>
                  </a:solidFill>
                </a:endParaRPr>
              </a:p>
              <a:p>
                <a:endParaRPr lang="en-GB" sz="2000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worker(2,max,h)|| worker(3,max,h) || … || worker(</a:t>
                </a:r>
                <a:r>
                  <a:rPr lang="en-GB" sz="2000" b="1" dirty="0" err="1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m,max,h</a:t>
                </a:r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</a:t>
                </a:r>
              </a:p>
              <a:p>
                <a:endParaRPr lang="en-GB" sz="2000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 ⊛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2≤</m:t>
                              </m:r>
                              <m:r>
                                <a:rPr lang="en-GB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GB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GB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GB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en-GB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𝑠𝑃𝑟𝑖𝑚𝑒</m:t>
                                </m:r>
                                <m:d>
                                  <m:dPr>
                                    <m:ctrlPr>
                                      <a:rPr lang="en-GB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⇒</m:t>
                                </m:r>
                                <m:sSub>
                                  <m:sSubPr>
                                    <m:ctrlPr>
                                      <a:rPr lang="en-GB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𝑖𝑛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𝑑𝑒𝑓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GB" sz="2000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h</m:t>
                                        </m:r>
                                        <m:r>
                                          <a:rPr lang="en-GB" sz="2000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GB" sz="2000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GB" sz="20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,0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GB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𝑖𝑠𝑃𝑟𝑖𝑚𝑒</m:t>
                                </m:r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)⇒</m:t>
                                </m:r>
                                <m:sSub>
                                  <m:sSubPr>
                                    <m:ctrlPr>
                                      <a:rPr lang="en-GB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𝑜𝑢𝑡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𝑑𝑒𝑓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GB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  <m:r>
                                      <a:rPr lang="en-GB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GB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  <m:r>
                                      <a:rPr lang="en-GB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2564904"/>
                <a:ext cx="8928992" cy="3089548"/>
              </a:xfrm>
              <a:blipFill rotWithShape="1">
                <a:blip r:embed="rId3"/>
                <a:stretch>
                  <a:fillRect l="-1776" t="-2367" r="-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04248" y="6237312"/>
                <a:ext cx="2088232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dirty="0">
                    <a:solidFill>
                      <a:srgbClr val="040404"/>
                    </a:solidFill>
                  </a:rPr>
                  <a:t>w</a:t>
                </a:r>
                <a:r>
                  <a:rPr lang="en-GB" dirty="0" smtClean="0">
                    <a:solidFill>
                      <a:srgbClr val="040404"/>
                    </a:solidFill>
                  </a:rPr>
                  <a:t>here m</a:t>
                </a:r>
                <a:r>
                  <a:rPr lang="en-GB" sz="1800" i="0" dirty="0" smtClean="0">
                    <a:solidFill>
                      <a:srgbClr val="040404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GB" sz="1800" i="1" smtClean="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sz="1800" b="0" i="1" smtClean="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𝑚𝑎𝑥</m:t>
                            </m:r>
                          </m:e>
                        </m:rad>
                      </m:e>
                    </m:d>
                  </m:oMath>
                </a14:m>
                <a:endParaRPr lang="en-GB" sz="1800" i="0" dirty="0" smtClean="0">
                  <a:solidFill>
                    <a:srgbClr val="040404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6237312"/>
                <a:ext cx="2088232" cy="404983"/>
              </a:xfrm>
              <a:prstGeom prst="rect">
                <a:avLst/>
              </a:prstGeom>
              <a:blipFill rotWithShape="1">
                <a:blip r:embed="rId4"/>
                <a:stretch>
                  <a:fillRect l="-2332" t="-2985" b="-179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5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3683967" y="4725144"/>
            <a:ext cx="1691221" cy="6672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Implementing  a  Concurrent  Index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8920"/>
            <a:ext cx="7543800" cy="2926060"/>
          </a:xfrm>
        </p:spPr>
        <p:txBody>
          <a:bodyPr/>
          <a:lstStyle/>
          <a:p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Our abstract concurrent index specification is sound for a number </a:t>
            </a:r>
          </a:p>
          <a:p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of different implementations, including:</a:t>
            </a:r>
          </a:p>
        </p:txBody>
      </p:sp>
      <p:sp>
        <p:nvSpPr>
          <p:cNvPr id="4" name="Rectangle 3"/>
          <p:cNvSpPr/>
          <p:nvPr/>
        </p:nvSpPr>
        <p:spPr>
          <a:xfrm rot="1287612">
            <a:off x="467998" y="4436565"/>
            <a:ext cx="22829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Linked Lists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781612">
            <a:off x="5750383" y="4528075"/>
            <a:ext cx="22771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Hash Tables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1059669">
            <a:off x="2972596" y="4074526"/>
            <a:ext cx="13244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Arrays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6883" y="4777988"/>
            <a:ext cx="14253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B-trees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Concurrent  B-tree</a:t>
            </a:r>
            <a:endParaRPr lang="en-GB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32938"/>
              </p:ext>
            </p:extLst>
          </p:nvPr>
        </p:nvGraphicFramePr>
        <p:xfrm>
          <a:off x="457200" y="2348880"/>
          <a:ext cx="8229600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Visio" r:id="rId4" imgW="13372834" imgH="5797740" progId="Visio.Drawing.11">
                  <p:embed/>
                </p:oleObj>
              </mc:Choice>
              <mc:Fallback>
                <p:oleObj name="Visio" r:id="rId4" imgW="13372834" imgH="579774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48880"/>
                        <a:ext cx="8229600" cy="356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9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Motivation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Indexes are ubiquitous in computing systems:</a:t>
            </a:r>
          </a:p>
          <a:p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And have a variety of implementations:</a:t>
            </a:r>
          </a:p>
        </p:txBody>
      </p:sp>
      <p:sp>
        <p:nvSpPr>
          <p:cNvPr id="4" name="Rectangle 3"/>
          <p:cNvSpPr/>
          <p:nvPr/>
        </p:nvSpPr>
        <p:spPr>
          <a:xfrm rot="371476">
            <a:off x="5745506" y="2664975"/>
            <a:ext cx="23439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File systems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0717558">
            <a:off x="1149490" y="2664976"/>
            <a:ext cx="19864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Databases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540553">
            <a:off x="3716775" y="2496975"/>
            <a:ext cx="14654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Caches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1388828">
            <a:off x="2640616" y="3236274"/>
            <a:ext cx="34227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JavaScript Objects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287612">
            <a:off x="467998" y="5029017"/>
            <a:ext cx="22829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Linked Lists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781612">
            <a:off x="5750383" y="5120527"/>
            <a:ext cx="22771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Hash Tables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1059669">
            <a:off x="2972596" y="4666978"/>
            <a:ext cx="13244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Arrays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6883" y="5370440"/>
            <a:ext cx="14253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B-trees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8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5868144" y="5215693"/>
            <a:ext cx="1042622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337688" y="5647741"/>
            <a:ext cx="1834711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021916" y="5215693"/>
            <a:ext cx="1042622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487086" y="5647741"/>
            <a:ext cx="1804994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Concurrent  B-tree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2204864"/>
                <a:ext cx="7543800" cy="4320480"/>
              </a:xfrm>
            </p:spPr>
            <p:txBody>
              <a:bodyPr/>
              <a:lstStyle/>
              <a:p>
                <a:r>
                  <a:rPr lang="en-GB" sz="2000" dirty="0" smtClean="0">
                    <a:solidFill>
                      <a:srgbClr val="FF0000"/>
                    </a:solidFill>
                  </a:rPr>
                  <a:t>B-tree remove implementation must satisfy the specification:</a:t>
                </a:r>
              </a:p>
              <a:p>
                <a:endParaRPr lang="en-GB" sz="2000" dirty="0">
                  <a:solidFill>
                    <a:srgbClr val="FF0000"/>
                  </a:solidFill>
                </a:endParaRPr>
              </a:p>
              <a:p>
                <a:r>
                  <a:rPr lang="en-GB" sz="2000" dirty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𝑖𝑛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𝑑𝑒𝑓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  <m:sub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GB" sz="2000" b="1" dirty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remove(h,k)</a:t>
                </a:r>
                <a:r>
                  <a:rPr lang="en-GB" sz="2000" dirty="0">
                    <a:solidFill>
                      <a:srgbClr val="0054B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{ 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𝑜𝑢𝑡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𝑑𝑒𝑓</m:t>
                            </m:r>
                          </m:sub>
                        </m:sSub>
                        <m:d>
                          <m:d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  <m: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 }</m:t>
                    </m:r>
                  </m:oMath>
                </a14:m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GB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</a:rPr>
                  <a:t>Concrete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𝑖𝑛</m:t>
                        </m:r>
                      </m:e>
                      <m:sub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𝑑𝑒𝑓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rgbClr val="FF0000"/>
                    </a:solidFill>
                  </a:rPr>
                  <a:t>:</a:t>
                </a:r>
                <a:endParaRPr lang="en-GB" sz="2000" dirty="0" smtClean="0">
                  <a:solidFill>
                    <a:srgbClr val="FF0000"/>
                  </a:solidFill>
                </a:endParaRPr>
              </a:p>
              <a:p>
                <a:endParaRPr lang="en-GB" sz="2000" dirty="0">
                  <a:solidFill>
                    <a:srgbClr val="FF0000"/>
                  </a:solidFill>
                </a:endParaRPr>
              </a:p>
              <a:p>
                <a:endParaRPr lang="en-GB" sz="2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GB" sz="2000" dirty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𝑖𝑛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𝑑𝑒𝑓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 = </m:t>
                    </m:r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∃</m:t>
                    </m:r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.   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  <m:sSubSup>
                      <m:sSubSup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/>
                      <m: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</m:d>
                      </m:sub>
                      <m:sup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sup>
                    </m:sSubSup>
                    <m:r>
                      <a:rPr lang="en-GB" sz="20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∗</m:t>
                    </m:r>
                    <m:sSubSup>
                      <m:sSubSup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2000" cap="small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Lock</m:t>
                            </m:r>
                          </m:e>
                        </m:d>
                      </m:e>
                      <m: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  <m:sup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sup>
                    </m:sSubSup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∗</m:t>
                    </m:r>
                    <m:sSubSup>
                      <m:sSubSup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2000" cap="small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Swap</m:t>
                            </m:r>
                          </m:e>
                        </m:d>
                      </m:e>
                      <m: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  <m:sup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sup>
                    </m:sSubSup>
                  </m:oMath>
                </a14:m>
                <a:endParaRPr lang="en-GB" sz="2000" dirty="0">
                  <a:solidFill>
                    <a:schemeClr val="accent6">
                      <a:lumMod val="50000"/>
                    </a:schemeClr>
                  </a:solidFill>
                  <a:ea typeface="Cambria Math"/>
                </a:endParaRPr>
              </a:p>
              <a:p>
                <a:pPr algn="ctr"/>
                <a:r>
                  <a:rPr lang="en-GB" sz="2000" dirty="0">
                    <a:solidFill>
                      <a:schemeClr val="accent6">
                        <a:lumMod val="50000"/>
                      </a:schemeClr>
                    </a:solidFill>
                  </a:rPr>
                  <a:t>			      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∗</m:t>
                    </m:r>
                    <m:sSubSup>
                      <m:sSubSup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2000" cap="small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Rem</m:t>
                            </m:r>
                            <m:d>
                              <m:dPr>
                                <m:ctrlPr>
                                  <a:rPr lang="en-GB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00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0,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k</m:t>
                                </m:r>
                              </m:e>
                            </m:d>
                          </m:e>
                        </m:d>
                      </m:e>
                      <m:sub>
                        <m:d>
                          <m:d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</m:sub>
                      <m:sup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sup>
                    </m:sSubSup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∗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⊛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𝑉𝑎𝑙𝑠</m:t>
                        </m:r>
                      </m:sub>
                    </m:sSub>
                    <m:sSubSup>
                      <m:sSubSup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2000" cap="small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Ins</m:t>
                            </m:r>
                            <m:r>
                              <a:rPr lang="en-GB" sz="20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(0,</m:t>
                            </m:r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k</m:t>
                            </m:r>
                            <m:r>
                              <a:rPr lang="en-GB" sz="20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v</m:t>
                            </m:r>
                            <m:r>
                              <a:rPr lang="en-GB" sz="200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  <m:sup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sup>
                    </m:sSubSup>
                  </m:oMath>
                </a14:m>
                <a:endParaRPr lang="en-GB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2204864"/>
                <a:ext cx="7543800" cy="4320480"/>
              </a:xfrm>
              <a:blipFill rotWithShape="1">
                <a:blip r:embed="rId3"/>
                <a:stretch>
                  <a:fillRect l="-2102" t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3779912" y="5215693"/>
            <a:ext cx="1296144" cy="360040"/>
          </a:xfrm>
          <a:prstGeom prst="rect">
            <a:avLst/>
          </a:prstGeom>
          <a:noFill/>
          <a:ln w="127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4688270"/>
            <a:ext cx="166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ctr">
              <a:spcBef>
                <a:spcPts val="0"/>
              </a:spcBef>
              <a:spcAft>
                <a:spcPts val="0"/>
              </a:spcAft>
            </a:pPr>
            <a:r>
              <a:rPr lang="en-GB" sz="1800" i="0" dirty="0" smtClean="0">
                <a:solidFill>
                  <a:srgbClr val="0054B0"/>
                </a:solidFill>
                <a:latin typeface="+mn-lt"/>
              </a:rPr>
              <a:t>Shared 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7590" y="436510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ctr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54B0"/>
                </a:solidFill>
              </a:rPr>
              <a:t>Interference </a:t>
            </a:r>
          </a:p>
          <a:p>
            <a:pPr marL="363538" indent="-363538" algn="ctr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54B0"/>
                </a:solidFill>
              </a:rPr>
              <a:t>environment</a:t>
            </a:r>
            <a:endParaRPr lang="en-GB" sz="1800" i="0" dirty="0" smtClean="0">
              <a:solidFill>
                <a:srgbClr val="0054B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9046" y="6199588"/>
            <a:ext cx="230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ctr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54B0"/>
                </a:solidFill>
              </a:rPr>
              <a:t>Capability tokens</a:t>
            </a:r>
            <a:endParaRPr lang="en-GB" sz="1800" i="0" dirty="0" smtClean="0">
              <a:solidFill>
                <a:srgbClr val="0054B0"/>
              </a:solidFill>
            </a:endParaRPr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 bwMode="auto">
          <a:xfrm>
            <a:off x="3461179" y="5057602"/>
            <a:ext cx="318733" cy="1580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54B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6" idx="2"/>
          </p:cNvCxnSpPr>
          <p:nvPr/>
        </p:nvCxnSpPr>
        <p:spPr bwMode="auto">
          <a:xfrm flipH="1">
            <a:off x="5437590" y="5011435"/>
            <a:ext cx="792088" cy="3842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54B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5136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Concurrent  B-tree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95636"/>
                <a:ext cx="7543800" cy="4457700"/>
              </a:xfrm>
            </p:spPr>
            <p:txBody>
              <a:bodyPr/>
              <a:lstStyle/>
              <a:p>
                <a:endParaRPr lang="en-GB" sz="2000" dirty="0">
                  <a:solidFill>
                    <a:srgbClr val="FF0000"/>
                  </a:solidFill>
                </a:endParaRPr>
              </a:p>
              <a:p>
                <a:endParaRPr lang="en-GB" sz="2000" dirty="0">
                  <a:solidFill>
                    <a:srgbClr val="FF0000"/>
                  </a:solidFill>
                </a:endParaRPr>
              </a:p>
              <a:p>
                <a:r>
                  <a:rPr lang="en-GB" sz="2000" dirty="0" smtClean="0">
                    <a:solidFill>
                      <a:srgbClr val="FF0000"/>
                    </a:solidFill>
                  </a:rPr>
                  <a:t>Check axioms: </a:t>
                </a: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for example,</a:t>
                </a:r>
              </a:p>
              <a:p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𝑖𝑛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𝑑𝑒𝑓</m:t>
                        </m:r>
                      </m:sub>
                    </m:sSub>
                    <m:sSub>
                      <m:sSubPr>
                        <m:ctrlPr>
                          <a:rPr lang="en-GB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∗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𝑖𝑛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𝑑𝑒𝑓</m:t>
                        </m:r>
                      </m:sub>
                    </m:sSub>
                    <m:sSub>
                      <m:sSubPr>
                        <m:ctrlP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h</m:t>
                            </m:r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GB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⇔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𝑖𝑛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𝑑𝑒𝑓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h</m:t>
                            </m:r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</m:e>
                      <m:sub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GB" sz="2000" dirty="0">
                  <a:solidFill>
                    <a:srgbClr val="FF0000"/>
                  </a:solidFill>
                </a:endParaRPr>
              </a:p>
              <a:p>
                <a:r>
                  <a:rPr lang="en-GB" sz="2000" dirty="0" smtClean="0">
                    <a:solidFill>
                      <a:srgbClr val="FF0000"/>
                    </a:solidFill>
                  </a:rPr>
                  <a:t>Check stability of predicates</a:t>
                </a:r>
              </a:p>
              <a:p>
                <a:endParaRPr lang="en-GB" sz="2000" dirty="0">
                  <a:solidFill>
                    <a:srgbClr val="FF0000"/>
                  </a:solidFill>
                </a:endParaRPr>
              </a:p>
              <a:p>
                <a:r>
                  <a:rPr lang="en-GB" sz="2000" dirty="0" smtClean="0">
                    <a:solidFill>
                      <a:srgbClr val="FF0000"/>
                    </a:solidFill>
                  </a:rPr>
                  <a:t>Check implementations satisfy abstract specifications</a:t>
                </a:r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95636"/>
                <a:ext cx="7543800" cy="4457700"/>
              </a:xfrm>
              <a:blipFill rotWithShape="1">
                <a:blip r:embed="rId3"/>
                <a:stretch>
                  <a:fillRect l="-21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8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Concurrent  B-tree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911" y="3033722"/>
            <a:ext cx="2009884" cy="2220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75" y="1700808"/>
            <a:ext cx="1951017" cy="4885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5" y="1929026"/>
            <a:ext cx="2232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Proof of remove </a:t>
            </a:r>
          </a:p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2000" i="0" dirty="0" smtClean="0">
                <a:solidFill>
                  <a:srgbClr val="FF0000"/>
                </a:solidFill>
                <a:latin typeface="+mn-lt"/>
              </a:rPr>
              <a:t>implementation:</a:t>
            </a:r>
          </a:p>
        </p:txBody>
      </p:sp>
    </p:spTree>
    <p:extLst>
      <p:ext uri="{BB962C8B-B14F-4D97-AF65-F5344CB8AC3E}">
        <p14:creationId xmlns:p14="http://schemas.microsoft.com/office/powerpoint/2010/main" val="184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Conclusion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084"/>
            <a:ext cx="7543800" cy="4798268"/>
          </a:xfrm>
        </p:spPr>
        <p:txBody>
          <a:bodyPr/>
          <a:lstStyle/>
          <a:p>
            <a:r>
              <a:rPr lang="en-GB" sz="2000" dirty="0" smtClean="0">
                <a:solidFill>
                  <a:srgbClr val="FF0000"/>
                </a:solidFill>
              </a:rPr>
              <a:t>Summary: </a:t>
            </a:r>
          </a:p>
          <a:p>
            <a:r>
              <a:rPr lang="en-GB" sz="2000" dirty="0">
                <a:solidFill>
                  <a:srgbClr val="FF0000"/>
                </a:solidFill>
              </a:rPr>
              <a:t>	</a:t>
            </a:r>
            <a:r>
              <a:rPr lang="en-GB" sz="2000" dirty="0" smtClean="0">
                <a:solidFill>
                  <a:srgbClr val="FF0000"/>
                </a:solidFill>
              </a:rPr>
              <a:t>	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simple abstract spec for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concurrent 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indexes</a:t>
            </a:r>
          </a:p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	essence of real-world client programs</a:t>
            </a:r>
          </a:p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	correct implementations</a:t>
            </a:r>
          </a:p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		linked lists</a:t>
            </a:r>
          </a:p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		hash tables</a:t>
            </a:r>
          </a:p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		concurrent B-trees</a:t>
            </a: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/>
              <a:t>		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proof structure lends itself to automation</a:t>
            </a:r>
          </a:p>
          <a:p>
            <a:endParaRPr lang="en-GB" sz="2000" dirty="0" smtClean="0"/>
          </a:p>
          <a:p>
            <a:r>
              <a:rPr lang="en-GB" sz="2000" dirty="0" smtClean="0">
                <a:solidFill>
                  <a:srgbClr val="FF0000"/>
                </a:solidFill>
              </a:rPr>
              <a:t>Future work: </a:t>
            </a:r>
          </a:p>
          <a:p>
            <a:pPr marL="0" indent="0"/>
            <a:r>
              <a:rPr lang="en-GB" sz="2000" dirty="0" smtClean="0">
                <a:solidFill>
                  <a:srgbClr val="FF0000"/>
                </a:solidFill>
              </a:rPr>
              <a:t>	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Automation/Proof Assistant </a:t>
            </a:r>
            <a:r>
              <a:rPr lang="en-GB" sz="2000" dirty="0" smtClean="0">
                <a:solidFill>
                  <a:srgbClr val="0054B0"/>
                </a:solidFill>
              </a:rPr>
              <a:t>(</a:t>
            </a:r>
            <a:r>
              <a:rPr lang="en-GB" sz="2000" dirty="0" err="1" smtClean="0">
                <a:solidFill>
                  <a:srgbClr val="0054B0"/>
                </a:solidFill>
              </a:rPr>
              <a:t>Dinsdale</a:t>
            </a:r>
            <a:r>
              <a:rPr lang="en-GB" sz="2000" dirty="0" smtClean="0">
                <a:solidFill>
                  <a:srgbClr val="0054B0"/>
                </a:solidFill>
              </a:rPr>
              <a:t>-Young)</a:t>
            </a:r>
            <a:endParaRPr lang="en-GB" sz="2000" dirty="0">
              <a:solidFill>
                <a:srgbClr val="0054B0"/>
              </a:solidFill>
            </a:endParaRPr>
          </a:p>
          <a:p>
            <a:pPr marL="0" indent="0"/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GB" sz="2000" dirty="0" err="1" smtClean="0">
                <a:solidFill>
                  <a:schemeClr val="accent6">
                    <a:lumMod val="50000"/>
                  </a:schemeClr>
                </a:solidFill>
              </a:rPr>
              <a:t>java.util.concurrent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rgbClr val="0054B0"/>
                </a:solidFill>
              </a:rPr>
              <a:t>(da Rocha Pinto)</a:t>
            </a:r>
          </a:p>
          <a:p>
            <a:pPr marL="0" indent="0"/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	File Systems </a:t>
            </a:r>
            <a:r>
              <a:rPr lang="en-GB" sz="2000" dirty="0" smtClean="0">
                <a:solidFill>
                  <a:srgbClr val="0054B0"/>
                </a:solidFill>
              </a:rPr>
              <a:t>(</a:t>
            </a:r>
            <a:r>
              <a:rPr lang="en-GB" sz="2000" dirty="0" err="1" smtClean="0">
                <a:solidFill>
                  <a:srgbClr val="0054B0"/>
                </a:solidFill>
              </a:rPr>
              <a:t>Ntzik</a:t>
            </a:r>
            <a:r>
              <a:rPr lang="en-GB" sz="2000" dirty="0" smtClean="0">
                <a:solidFill>
                  <a:srgbClr val="0054B0"/>
                </a:solidFill>
              </a:rPr>
              <a:t>)</a:t>
            </a:r>
            <a:endParaRPr lang="en-GB" sz="2000" dirty="0">
              <a:solidFill>
                <a:srgbClr val="005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Intuitive  Index  Specification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2060848"/>
                <a:ext cx="7776864" cy="4608512"/>
              </a:xfrm>
            </p:spPr>
            <p:txBody>
              <a:bodyPr/>
              <a:lstStyle/>
              <a:p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An 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index</a:t>
                </a: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is a partial function mapping </a:t>
                </a:r>
                <a:r>
                  <a:rPr lang="en-GB" sz="2000" dirty="0">
                    <a:solidFill>
                      <a:schemeClr val="accent6">
                        <a:lumMod val="50000"/>
                      </a:schemeClr>
                    </a:solidFill>
                  </a:rPr>
                  <a:t>k</a:t>
                </a: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eys to values:</a:t>
                </a:r>
              </a:p>
              <a:p>
                <a:endParaRPr lang="en-GB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There are three basic operations on an index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		r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000" b="1" i="1" smtClean="0">
                            <a:solidFill>
                              <a:srgbClr val="0054B0"/>
                            </a:solidFill>
                            <a:latin typeface="Cambria Math"/>
                          </a:rPr>
                        </m:ctrlPr>
                      </m:boxPr>
                      <m:e>
                        <m:r>
                          <a:rPr lang="en-GB" sz="2000" b="1" i="1" smtClean="0">
                            <a:solidFill>
                              <a:srgbClr val="0054B0"/>
                            </a:solidFill>
                            <a:latin typeface="Cambria Math"/>
                          </a:rPr>
                          <m:t>≔</m:t>
                        </m:r>
                      </m:e>
                    </m:box>
                  </m:oMath>
                </a14:m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 search(</a:t>
                </a:r>
                <a:r>
                  <a:rPr lang="en-GB" sz="2000" b="1" dirty="0" err="1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h,k</a:t>
                </a:r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</a:t>
                </a:r>
              </a:p>
              <a:p>
                <a:endParaRPr lang="en-GB" sz="2000" b="1" dirty="0" smtClean="0">
                  <a:solidFill>
                    <a:srgbClr val="0054B0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		insert(</a:t>
                </a:r>
                <a:r>
                  <a:rPr lang="en-GB" sz="2000" b="1" dirty="0" err="1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h,k,v</a:t>
                </a:r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</a:t>
                </a:r>
              </a:p>
              <a:p>
                <a:endParaRPr lang="en-GB" sz="2000" b="1" dirty="0" smtClean="0">
                  <a:solidFill>
                    <a:srgbClr val="0054B0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GB" sz="2000" b="1" dirty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	remove(</a:t>
                </a:r>
                <a:r>
                  <a:rPr lang="en-GB" sz="2000" b="1" dirty="0" err="1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h,k</a:t>
                </a:r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2060848"/>
                <a:ext cx="7776864" cy="4608512"/>
              </a:xfrm>
              <a:blipFill rotWithShape="1">
                <a:blip r:embed="rId2"/>
                <a:stretch>
                  <a:fillRect l="-1959" t="-1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31740" y="2564904"/>
                <a:ext cx="4680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𝐻</m:t>
                      </m:r>
                      <m:r>
                        <a:rPr lang="en-GB" sz="36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 :</m:t>
                      </m:r>
                      <m:r>
                        <a:rPr lang="en-GB" sz="36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𝐾𝑒𝑦𝑠</m:t>
                      </m:r>
                      <m:r>
                        <a:rPr lang="en-GB" sz="3600" b="0" i="1" smtClean="0">
                          <a:solidFill>
                            <a:srgbClr val="040404"/>
                          </a:solidFill>
                          <a:latin typeface="Cambria Math"/>
                          <a:ea typeface="Cambria Math"/>
                        </a:rPr>
                        <m:t>⇀</m:t>
                      </m:r>
                      <m:r>
                        <a:rPr lang="en-GB" sz="3600" b="0" i="1" smtClean="0">
                          <a:solidFill>
                            <a:srgbClr val="040404"/>
                          </a:solidFill>
                          <a:latin typeface="Cambria Math"/>
                          <a:ea typeface="Cambria Math"/>
                        </a:rPr>
                        <m:t>𝑉𝑎𝑙𝑠</m:t>
                      </m:r>
                    </m:oMath>
                  </m:oMathPara>
                </a14:m>
                <a:endParaRPr lang="en-GB" sz="3600" i="0" dirty="0" smtClean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740" y="2564904"/>
                <a:ext cx="4680520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0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Simple  Concurrent  Example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2348880"/>
                <a:ext cx="7848872" cy="4032448"/>
              </a:xfrm>
            </p:spPr>
            <p:txBody>
              <a:bodyPr/>
              <a:lstStyle/>
              <a:p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This intuitive specification is not enough to reason about concurrent </a:t>
                </a:r>
              </a:p>
              <a:p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access to the index.</a:t>
                </a:r>
              </a:p>
              <a:p>
                <a:r>
                  <a:rPr lang="en-GB" sz="2000" dirty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:r>
                  <a:rPr lang="en-GB" sz="20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e.g</a:t>
                </a:r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ctr"/>
                <a:endParaRPr lang="en-GB" sz="24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r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000" b="1" i="1" smtClean="0">
                            <a:solidFill>
                              <a:srgbClr val="0054B0"/>
                            </a:solidFill>
                            <a:latin typeface="Cambria Math"/>
                          </a:rPr>
                        </m:ctrlPr>
                      </m:boxPr>
                      <m:e>
                        <m:r>
                          <a:rPr lang="en-GB" sz="2000" b="1" i="1" smtClean="0">
                            <a:solidFill>
                              <a:srgbClr val="0054B0"/>
                            </a:solidFill>
                            <a:latin typeface="Cambria Math"/>
                          </a:rPr>
                          <m:t>≔</m:t>
                        </m:r>
                      </m:e>
                    </m:box>
                  </m:oMath>
                </a14:m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 search(h,k</a:t>
                </a:r>
                <a14:m>
                  <m:oMath xmlns:m="http://schemas.openxmlformats.org/officeDocument/2006/math">
                    <m:r>
                      <a:rPr lang="en-GB" sz="2000" b="1" i="1" baseline="-25000" dirty="0" smtClean="0">
                        <a:solidFill>
                          <a:srgbClr val="0054B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);</a:t>
                </a:r>
                <a:endParaRPr lang="en-GB" sz="2000" b="1" dirty="0">
                  <a:solidFill>
                    <a:srgbClr val="0054B0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pPr algn="ctr"/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insert(h,k</a:t>
                </a:r>
                <a:r>
                  <a:rPr lang="en-GB" sz="2000" b="1" baseline="-25000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1</a:t>
                </a:r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,r)  ||  remove(h,k</a:t>
                </a:r>
                <a:r>
                  <a:rPr lang="en-GB" sz="2000" b="1" baseline="-25000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2</a:t>
                </a:r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</a:t>
                </a:r>
              </a:p>
              <a:p>
                <a:endParaRPr lang="en-GB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GB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GB" sz="2000" dirty="0">
                    <a:solidFill>
                      <a:schemeClr val="accent6">
                        <a:lumMod val="50000"/>
                      </a:schemeClr>
                    </a:solidFill>
                  </a:rPr>
                  <a:t>w</a:t>
                </a: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ith k</a:t>
                </a:r>
                <a:r>
                  <a:rPr lang="en-GB" sz="2000" baseline="-25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1</a:t>
                </a: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k</a:t>
                </a:r>
                <a:r>
                  <a:rPr lang="en-GB" sz="2000" baseline="-25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2</a:t>
                </a:r>
                <a:endParaRPr lang="en-GB" sz="2000" baseline="-25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2348880"/>
                <a:ext cx="7848872" cy="4032448"/>
              </a:xfrm>
              <a:blipFill rotWithShape="1">
                <a:blip r:embed="rId3"/>
                <a:stretch>
                  <a:fillRect l="-2020" t="-1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2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Disjoint  Key  Concurrency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87116"/>
                <a:ext cx="7543800" cy="4294212"/>
              </a:xfrm>
            </p:spPr>
            <p:txBody>
              <a:bodyPr/>
              <a:lstStyle/>
              <a:p>
                <a:r>
                  <a:rPr lang="en-GB" sz="2000" dirty="0" smtClean="0">
                    <a:solidFill>
                      <a:srgbClr val="FF0000"/>
                    </a:solidFill>
                  </a:rPr>
                  <a:t>Concurrent Abstract Predicates:</a:t>
                </a:r>
                <a:endParaRPr lang="en-GB" sz="2000" b="0" dirty="0" smtClean="0">
                  <a:solidFill>
                    <a:srgbClr val="FF0000"/>
                  </a:solidFill>
                </a:endParaRPr>
              </a:p>
              <a:p>
                <a:endParaRPr lang="en-GB" sz="2000" i="1" dirty="0">
                  <a:solidFill>
                    <a:schemeClr val="accent6">
                      <a:lumMod val="50000"/>
                    </a:schemeClr>
                  </a:solidFill>
                  <a:latin typeface="Cambria Math"/>
                </a:endParaRPr>
              </a:p>
              <a:p>
                <a:r>
                  <a:rPr lang="en-GB" sz="2000" b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𝑖𝑛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GB" sz="2000" b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: there is a mapping in the index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GB" sz="2000" b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GB" sz="2000" b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sz="2000" b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, and 	   	          only the thread holding the predicate can modify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GB" sz="2000" b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.</a:t>
                </a:r>
              </a:p>
              <a:p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GB" sz="2000" b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𝑜𝑢𝑡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sz="2000" b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: there is no mapping in the index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GB" sz="2000" b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GB" sz="2000" b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, and only 	 	         the thread holding the predicate can modify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GB" sz="2000" b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.</a:t>
                </a:r>
              </a:p>
              <a:p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GB" sz="2000" dirty="0" smtClean="0">
                    <a:solidFill>
                      <a:srgbClr val="FF0000"/>
                    </a:solidFill>
                  </a:rPr>
                  <a:t>Axioms:</a:t>
                </a:r>
                <a:endParaRPr lang="en-GB" sz="2000" dirty="0">
                  <a:solidFill>
                    <a:srgbClr val="FF0000"/>
                  </a:solidFill>
                </a:endParaRPr>
              </a:p>
              <a:p>
                <a:endParaRPr lang="en-GB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:r>
                  <a:rPr lang="en-GB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e.g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.</a:t>
                </a:r>
                <a:r>
                  <a:rPr lang="en-GB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𝑖𝑛</m:t>
                    </m:r>
                    <m:d>
                      <m:d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∗</m:t>
                    </m:r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𝑜𝑢𝑡</m:t>
                    </m:r>
                    <m:d>
                      <m:dPr>
                        <m:ctrlP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GB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𝑓𝑎𝑙𝑠𝑒</m:t>
                    </m:r>
                  </m:oMath>
                </a14:m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87116"/>
                <a:ext cx="7543800" cy="4294212"/>
              </a:xfrm>
              <a:blipFill rotWithShape="1">
                <a:blip r:embed="rId3"/>
                <a:stretch>
                  <a:fillRect l="-2102" t="-1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9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755576" y="5013176"/>
            <a:ext cx="7560840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55576" y="4293096"/>
            <a:ext cx="7560840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755576" y="2060848"/>
            <a:ext cx="7560840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Concurrent  Index  Specification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2204864"/>
                <a:ext cx="7128792" cy="424847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𝑖𝑛</m:t>
                        </m:r>
                        <m:d>
                          <m:dPr>
                            <m:ctrlP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	</a:t>
                </a:r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r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000" b="1" i="1" smtClean="0">
                            <a:solidFill>
                              <a:srgbClr val="0054B0"/>
                            </a:solidFill>
                            <a:latin typeface="Cambria Math"/>
                          </a:rPr>
                        </m:ctrlPr>
                      </m:boxPr>
                      <m:e>
                        <m:r>
                          <a:rPr lang="en-GB" sz="2000" b="1" i="1" smtClean="0">
                            <a:solidFill>
                              <a:srgbClr val="0054B0"/>
                            </a:solidFill>
                            <a:latin typeface="Cambria Math"/>
                          </a:rPr>
                          <m:t>≔</m:t>
                        </m:r>
                      </m:e>
                    </m:box>
                  </m:oMath>
                </a14:m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 search(</a:t>
                </a:r>
                <a:r>
                  <a:rPr lang="en-GB" sz="2000" b="1" dirty="0" err="1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h,k</a:t>
                </a:r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</a:t>
                </a: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{ 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𝑖𝑛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)∧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𝑣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 }</m:t>
                    </m:r>
                  </m:oMath>
                </a14:m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GB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{ 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𝑜𝑢𝑡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 }</m:t>
                    </m:r>
                  </m:oMath>
                </a14:m>
                <a:r>
                  <a:rPr lang="en-GB" sz="20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r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000" b="1" i="1" smtClean="0">
                            <a:solidFill>
                              <a:srgbClr val="0054B0"/>
                            </a:solidFill>
                            <a:latin typeface="Cambria Math"/>
                          </a:rPr>
                        </m:ctrlPr>
                      </m:boxPr>
                      <m:e>
                        <m:r>
                          <a:rPr lang="en-GB" sz="2000" b="1" i="1" smtClean="0">
                            <a:solidFill>
                              <a:srgbClr val="0054B0"/>
                            </a:solidFill>
                            <a:latin typeface="Cambria Math"/>
                          </a:rPr>
                          <m:t>≔</m:t>
                        </m:r>
                      </m:e>
                    </m:box>
                  </m:oMath>
                </a14:m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 s</a:t>
                </a:r>
                <a:r>
                  <a:rPr lang="en-GB" sz="2000" b="1" dirty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earch(</a:t>
                </a:r>
                <a:r>
                  <a:rPr lang="en-GB" sz="2000" b="1" dirty="0" err="1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h,k</a:t>
                </a:r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</a:t>
                </a: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{ 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𝑜𝑢𝑡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)∧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𝑛𝑢𝑙𝑙</m:t>
                    </m:r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 }</m:t>
                    </m:r>
                  </m:oMath>
                </a14:m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GB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{ 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𝑖𝑛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 }</m:t>
                    </m:r>
                  </m:oMath>
                </a14:m>
                <a:r>
                  <a:rPr lang="en-GB" sz="20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insert(h,k,v</a:t>
                </a:r>
                <a:r>
                  <a:rPr lang="en-GB" sz="2000" b="1" dirty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</a:t>
                </a:r>
                <a:r>
                  <a:rPr lang="en-GB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{ 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𝑖𝑛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 }</m:t>
                    </m:r>
                  </m:oMath>
                </a14:m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GB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{ 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𝑜𝑢𝑡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 }</m:t>
                    </m:r>
                  </m:oMath>
                </a14:m>
                <a:r>
                  <a:rPr lang="en-GB" sz="20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insert(h,k,v</a:t>
                </a:r>
                <a:r>
                  <a:rPr lang="en-GB" sz="2000" b="1" dirty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</a:t>
                </a:r>
                <a:r>
                  <a:rPr lang="en-GB" sz="2000" b="1" dirty="0">
                    <a:solidFill>
                      <a:srgbClr val="0054B0"/>
                    </a:solidFill>
                  </a:rPr>
                  <a:t> </a:t>
                </a: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{ 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𝑖𝑛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 }</m:t>
                    </m:r>
                  </m:oMath>
                </a14:m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GB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{ 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𝑖𝑛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 }</m:t>
                    </m:r>
                  </m:oMath>
                </a14:m>
                <a:r>
                  <a:rPr lang="en-GB" sz="20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remove(h,k</a:t>
                </a:r>
                <a:r>
                  <a:rPr lang="en-GB" sz="2000" b="1" dirty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 </a:t>
                </a: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{ 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𝑜𝑢𝑡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 }</m:t>
                    </m:r>
                  </m:oMath>
                </a14:m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GB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{ 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𝑜𝑢𝑡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 }</m:t>
                    </m:r>
                  </m:oMath>
                </a14:m>
                <a:r>
                  <a:rPr lang="en-GB" sz="20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:r>
                  <a:rPr lang="en-GB" sz="20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remove(h,k</a:t>
                </a:r>
                <a:r>
                  <a:rPr lang="en-GB" sz="2000" b="1" dirty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 </a:t>
                </a: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{ 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𝑜𝑢𝑡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GB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 }</m:t>
                    </m:r>
                  </m:oMath>
                </a14:m>
                <a:endParaRPr lang="en-GB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2204864"/>
                <a:ext cx="7128792" cy="4248472"/>
              </a:xfrm>
              <a:blipFill rotWithShape="1">
                <a:blip r:embed="rId3"/>
                <a:stretch>
                  <a:fillRect l="-1625" t="-1578" r="-6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58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Simple  Concurrent  Example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492896"/>
                <a:ext cx="8712968" cy="3528392"/>
              </a:xfrm>
            </p:spPr>
            <p:txBody>
              <a:bodyPr/>
              <a:lstStyle/>
              <a:p>
                <a:pPr algn="ctr"/>
                <a:endParaRPr lang="en-GB" sz="2400" dirty="0" smtClean="0">
                  <a:solidFill>
                    <a:srgbClr val="0054B0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pPr algn="ctr"/>
                <a:r>
                  <a:rPr lang="en-GB" sz="24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r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400" b="1" i="1" smtClean="0">
                            <a:solidFill>
                              <a:srgbClr val="0054B0"/>
                            </a:solidFill>
                            <a:latin typeface="Cambria Math"/>
                          </a:rPr>
                        </m:ctrlPr>
                      </m:boxPr>
                      <m:e>
                        <m:r>
                          <a:rPr lang="en-GB" sz="2400" b="1" i="1" smtClean="0">
                            <a:solidFill>
                              <a:srgbClr val="0054B0"/>
                            </a:solidFill>
                            <a:latin typeface="Cambria Math"/>
                          </a:rPr>
                          <m:t>≔</m:t>
                        </m:r>
                      </m:e>
                    </m:box>
                  </m:oMath>
                </a14:m>
                <a:r>
                  <a:rPr lang="en-GB" sz="24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 search(h,k</a:t>
                </a:r>
                <a14:m>
                  <m:oMath xmlns:m="http://schemas.openxmlformats.org/officeDocument/2006/math">
                    <m:r>
                      <a:rPr lang="en-GB" sz="2400" b="1" i="1" baseline="-25000" dirty="0" smtClean="0">
                        <a:solidFill>
                          <a:srgbClr val="0054B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GB" sz="24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);</a:t>
                </a:r>
              </a:p>
              <a:p>
                <a:pPr algn="ctr"/>
                <a:endParaRPr lang="en-GB" sz="2400" b="1" dirty="0" smtClean="0">
                  <a:solidFill>
                    <a:srgbClr val="0054B0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pPr algn="ctr"/>
                <a:endParaRPr lang="en-GB" sz="2400" b="1" dirty="0">
                  <a:solidFill>
                    <a:srgbClr val="0054B0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pPr algn="ctr"/>
                <a:r>
                  <a:rPr lang="en-GB" sz="24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insert(h,k</a:t>
                </a:r>
                <a:r>
                  <a:rPr lang="en-GB" sz="2400" b="1" baseline="-25000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1</a:t>
                </a:r>
                <a:r>
                  <a:rPr lang="en-GB" sz="24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,r)       remove(h,k</a:t>
                </a:r>
                <a:r>
                  <a:rPr lang="en-GB" sz="2400" b="1" baseline="-25000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2</a:t>
                </a:r>
                <a:r>
                  <a:rPr lang="en-GB" sz="24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</a:t>
                </a:r>
              </a:p>
              <a:p>
                <a:endParaRPr lang="en-GB" b="1" dirty="0" smtClean="0">
                  <a:solidFill>
                    <a:srgbClr val="0054B0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endParaRPr lang="en-GB" b="1" dirty="0" smtClean="0">
                  <a:solidFill>
                    <a:schemeClr val="accent6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endParaRPr lang="en-GB" dirty="0">
                  <a:solidFill>
                    <a:schemeClr val="accent6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492896"/>
                <a:ext cx="8712968" cy="352839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79712" y="2492896"/>
                <a:ext cx="50405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𝑜𝑢𝑡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𝑖𝑛</m:t>
                          </m:r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) </m:t>
                          </m:r>
                        </m:e>
                      </m:d>
                    </m:oMath>
                  </m:oMathPara>
                </a14:m>
                <a:endParaRPr lang="en-GB" sz="2400" b="0" i="0" dirty="0" smtClean="0">
                  <a:solidFill>
                    <a:srgbClr val="040404"/>
                  </a:solidFill>
                </a:endParaRPr>
              </a:p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:endParaRPr lang="en-GB" sz="2400" i="0" dirty="0" smtClean="0">
                  <a:solidFill>
                    <a:srgbClr val="040404"/>
                  </a:solidFill>
                </a:endParaRPr>
              </a:p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40404"/>
                          </a:solidFill>
                          <a:latin typeface="Cambria Math"/>
                        </a:rPr>
                        <m:t>{</m:t>
                      </m:r>
                      <m:r>
                        <a:rPr lang="en-GB" sz="2400" i="1">
                          <a:solidFill>
                            <a:srgbClr val="040404"/>
                          </a:solidFill>
                          <a:latin typeface="Cambria Math"/>
                        </a:rPr>
                        <m:t>𝑜𝑢𝑡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2400" i="1">
                          <a:solidFill>
                            <a:srgbClr val="040404"/>
                          </a:solidFill>
                          <a:latin typeface="Cambria Math"/>
                        </a:rPr>
                        <m:t>∗</m:t>
                      </m:r>
                      <m:r>
                        <a:rPr lang="en-GB" sz="2400" i="1">
                          <a:solidFill>
                            <a:srgbClr val="040404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GB" sz="2400" i="1">
                          <a:solidFill>
                            <a:srgbClr val="040404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400" i="1">
                          <a:solidFill>
                            <a:srgbClr val="040404"/>
                          </a:solidFill>
                          <a:latin typeface="Cambria Math"/>
                        </a:rPr>
                        <m:t>h</m:t>
                      </m:r>
                      <m:r>
                        <a:rPr lang="en-GB" sz="2400" i="1">
                          <a:solidFill>
                            <a:srgbClr val="040404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solidFill>
                            <a:srgbClr val="040404"/>
                          </a:solidFill>
                          <a:latin typeface="Cambria Math"/>
                        </a:rPr>
                        <m:t>,</m:t>
                      </m:r>
                      <m:r>
                        <a:rPr lang="en-GB" sz="2400" i="1">
                          <a:solidFill>
                            <a:srgbClr val="040404"/>
                          </a:solidFill>
                          <a:latin typeface="Cambria Math"/>
                        </a:rPr>
                        <m:t>𝑣</m:t>
                      </m:r>
                      <m:r>
                        <a:rPr lang="en-GB" sz="2400" i="1">
                          <a:solidFill>
                            <a:srgbClr val="040404"/>
                          </a:solidFill>
                          <a:latin typeface="Cambria Math"/>
                        </a:rPr>
                        <m:t>)∧</m:t>
                      </m:r>
                      <m:r>
                        <a:rPr lang="en-GB" sz="2400" b="0" i="1" smtClean="0">
                          <a:solidFill>
                            <a:srgbClr val="040404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GB" sz="2400" b="0" i="1" smtClean="0">
                          <a:solidFill>
                            <a:srgbClr val="040404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040404"/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GB" sz="24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GB" sz="2400" i="0" dirty="0" smtClean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492896"/>
                <a:ext cx="5040560" cy="1200329"/>
              </a:xfrm>
              <a:prstGeom prst="rect">
                <a:avLst/>
              </a:prstGeom>
              <a:blipFill rotWithShape="1">
                <a:blip r:embed="rId8"/>
                <a:stretch>
                  <a:fillRect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3845625"/>
                <a:ext cx="41764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𝑜𝑢𝑡</m:t>
                          </m:r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∧</m:t>
                          </m:r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GB" sz="2400" b="0" i="0" dirty="0" smtClean="0">
                  <a:solidFill>
                    <a:srgbClr val="040404"/>
                  </a:solidFill>
                </a:endParaRPr>
              </a:p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:endParaRPr lang="en-GB" sz="2400" i="0" dirty="0" smtClean="0">
                  <a:solidFill>
                    <a:srgbClr val="040404"/>
                  </a:solidFill>
                </a:endParaRPr>
              </a:p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{ </m:t>
                      </m:r>
                      <m:r>
                        <a:rPr lang="en-GB" sz="24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GB" sz="24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4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h</m:t>
                      </m:r>
                      <m:r>
                        <a:rPr lang="en-GB" sz="24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,</m:t>
                      </m:r>
                      <m:r>
                        <a:rPr lang="en-GB" sz="24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𝑣</m:t>
                      </m:r>
                      <m:r>
                        <a:rPr lang="en-GB" sz="24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) }</m:t>
                      </m:r>
                    </m:oMath>
                  </m:oMathPara>
                </a14:m>
                <a:endParaRPr lang="en-GB" sz="2400" i="0" dirty="0" smtClean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45625"/>
                <a:ext cx="4176464" cy="1200329"/>
              </a:xfrm>
              <a:prstGeom prst="rect">
                <a:avLst/>
              </a:prstGeom>
              <a:blipFill rotWithShape="1">
                <a:blip r:embed="rId9"/>
                <a:stretch>
                  <a:fillRect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11960" y="3849217"/>
                <a:ext cx="41764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𝑖𝑛</m:t>
                          </m:r>
                          <m: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2400" b="0" i="0" dirty="0" smtClean="0">
                  <a:solidFill>
                    <a:srgbClr val="040404"/>
                  </a:solidFill>
                </a:endParaRPr>
              </a:p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:endParaRPr lang="en-GB" sz="2400" i="0" dirty="0" smtClean="0">
                  <a:solidFill>
                    <a:srgbClr val="040404"/>
                  </a:solidFill>
                </a:endParaRPr>
              </a:p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{ </m:t>
                      </m:r>
                      <m:r>
                        <a:rPr lang="en-GB" sz="24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𝑜𝑢𝑡</m:t>
                      </m:r>
                      <m:r>
                        <a:rPr lang="en-GB" sz="24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4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h</m:t>
                      </m:r>
                      <m:r>
                        <a:rPr lang="en-GB" sz="24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40404"/>
                          </a:solidFill>
                          <a:latin typeface="Cambria Math"/>
                        </a:rPr>
                        <m:t>) }</m:t>
                      </m:r>
                    </m:oMath>
                  </m:oMathPara>
                </a14:m>
                <a:endParaRPr lang="en-GB" sz="2400" i="0" dirty="0" smtClean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849217"/>
                <a:ext cx="4176464" cy="1200329"/>
              </a:xfrm>
              <a:prstGeom prst="rect">
                <a:avLst/>
              </a:prstGeom>
              <a:blipFill rotWithShape="1">
                <a:blip r:embed="rId10"/>
                <a:stretch>
                  <a:fillRect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83768" y="5229200"/>
                <a:ext cx="41764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𝑖𝑛</m:t>
                          </m:r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GB" sz="2400" i="1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𝑜𝑢𝑡</m:t>
                          </m:r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GB" sz="2400" i="1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4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2400" b="0" i="0" dirty="0" smtClean="0">
                  <a:solidFill>
                    <a:srgbClr val="040404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229200"/>
                <a:ext cx="4176464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>
            <a:off x="4513067" y="3849217"/>
            <a:ext cx="0" cy="13147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54B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649177" y="3849217"/>
            <a:ext cx="0" cy="13147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54B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281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More  Example  Programs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20888"/>
                <a:ext cx="7543800" cy="3888432"/>
              </a:xfrm>
            </p:spPr>
            <p:txBody>
              <a:bodyPr/>
              <a:lstStyle/>
              <a:p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However, we still cannot reason about the following programs:</a:t>
                </a:r>
              </a:p>
              <a:p>
                <a:endParaRPr lang="en-GB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GB" b="1" dirty="0">
                    <a:solidFill>
                      <a:srgbClr val="0054B0"/>
                    </a:solidFill>
                  </a:rPr>
                  <a:t> </a:t>
                </a:r>
                <a:r>
                  <a:rPr lang="en-GB" b="1" dirty="0" smtClean="0">
                    <a:solidFill>
                      <a:srgbClr val="0054B0"/>
                    </a:solidFill>
                  </a:rPr>
                  <a:t>                   </a:t>
                </a:r>
                <a:r>
                  <a:rPr lang="en-GB" sz="24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remove(</a:t>
                </a:r>
                <a:r>
                  <a:rPr lang="en-GB" sz="2400" b="1" dirty="0" err="1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h,k</a:t>
                </a:r>
                <a:r>
                  <a:rPr lang="en-GB" sz="24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  ||  remove(</a:t>
                </a:r>
                <a:r>
                  <a:rPr lang="en-GB" sz="2400" b="1" dirty="0" err="1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h,k</a:t>
                </a:r>
                <a:r>
                  <a:rPr lang="en-GB" sz="24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</a:t>
                </a:r>
              </a:p>
              <a:p>
                <a:endParaRPr lang="en-GB" b="1" dirty="0" smtClean="0">
                  <a:solidFill>
                    <a:srgbClr val="0054B0"/>
                  </a:solidFill>
                </a:endParaRPr>
              </a:p>
              <a:p>
                <a:r>
                  <a:rPr lang="en-GB" b="1" dirty="0">
                    <a:solidFill>
                      <a:srgbClr val="0054B0"/>
                    </a:solidFill>
                  </a:rPr>
                  <a:t> </a:t>
                </a:r>
                <a:r>
                  <a:rPr lang="en-GB" b="1" dirty="0" smtClean="0">
                    <a:solidFill>
                      <a:srgbClr val="0054B0"/>
                    </a:solidFill>
                  </a:rPr>
                  <a:t>             </a:t>
                </a:r>
                <a:r>
                  <a:rPr lang="en-GB" sz="24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insert(</a:t>
                </a:r>
                <a:r>
                  <a:rPr lang="en-GB" sz="2400" b="1" dirty="0" err="1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h,k,v</a:t>
                </a:r>
                <a:r>
                  <a:rPr lang="en-GB" sz="24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  ||  remove(</a:t>
                </a:r>
                <a:r>
                  <a:rPr lang="en-GB" sz="2400" b="1" dirty="0" err="1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h,k</a:t>
                </a:r>
                <a:r>
                  <a:rPr lang="en-GB" sz="24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</a:t>
                </a:r>
              </a:p>
              <a:p>
                <a:endParaRPr lang="en-GB" b="1" dirty="0" smtClean="0">
                  <a:solidFill>
                    <a:srgbClr val="0054B0"/>
                  </a:solidFill>
                </a:endParaRPr>
              </a:p>
              <a:p>
                <a:r>
                  <a:rPr lang="en-GB" b="1" dirty="0">
                    <a:solidFill>
                      <a:srgbClr val="0054B0"/>
                    </a:solidFill>
                  </a:rPr>
                  <a:t>  </a:t>
                </a:r>
                <a:r>
                  <a:rPr lang="en-GB" b="1" dirty="0" smtClean="0">
                    <a:solidFill>
                      <a:srgbClr val="0054B0"/>
                    </a:solidFill>
                  </a:rPr>
                  <a:t>     </a:t>
                </a:r>
                <a:r>
                  <a:rPr lang="en-GB" sz="24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r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400" b="1" i="1" smtClean="0">
                            <a:solidFill>
                              <a:srgbClr val="0054B0"/>
                            </a:solidFill>
                            <a:latin typeface="Cambria Math"/>
                          </a:rPr>
                        </m:ctrlPr>
                      </m:boxPr>
                      <m:e>
                        <m:r>
                          <a:rPr lang="en-GB" sz="2400" b="1" i="1" smtClean="0">
                            <a:solidFill>
                              <a:srgbClr val="0054B0"/>
                            </a:solidFill>
                            <a:latin typeface="Cambria Math"/>
                          </a:rPr>
                          <m:t>≔</m:t>
                        </m:r>
                      </m:e>
                    </m:box>
                  </m:oMath>
                </a14:m>
                <a:r>
                  <a:rPr lang="en-GB" sz="24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 search(</a:t>
                </a:r>
                <a:r>
                  <a:rPr lang="en-GB" sz="2400" b="1" dirty="0" err="1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h,k</a:t>
                </a:r>
                <a:r>
                  <a:rPr lang="en-GB" sz="24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  ||  remove(</a:t>
                </a:r>
                <a:r>
                  <a:rPr lang="en-GB" sz="2400" b="1" dirty="0" err="1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h,k</a:t>
                </a:r>
                <a:r>
                  <a:rPr lang="en-GB" sz="2400" b="1" dirty="0" smtClean="0">
                    <a:solidFill>
                      <a:srgbClr val="0054B0"/>
                    </a:solidFill>
                    <a:latin typeface="Courier New" pitchFamily="49" charset="0"/>
                    <a:cs typeface="Courier New" pitchFamily="49" charset="0"/>
                  </a:rPr>
                  <a:t>)</a:t>
                </a:r>
              </a:p>
              <a:p>
                <a:endParaRPr lang="en-GB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We need to account for the 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sharing</a:t>
                </a:r>
                <a:r>
                  <a:rPr lang="en-GB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of keys between threads.</a:t>
                </a:r>
                <a:endParaRPr lang="en-GB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20888"/>
                <a:ext cx="7543800" cy="3888432"/>
              </a:xfrm>
              <a:blipFill rotWithShape="1">
                <a:blip r:embed="rId2"/>
                <a:stretch>
                  <a:fillRect l="-2102" t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Real-World  Client  Programs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808"/>
            <a:ext cx="7543800" cy="4680520"/>
          </a:xfrm>
        </p:spPr>
        <p:txBody>
          <a:bodyPr/>
          <a:lstStyle/>
          <a:p>
            <a:r>
              <a:rPr lang="en-GB" sz="2000" dirty="0" smtClean="0">
                <a:solidFill>
                  <a:srgbClr val="FF0000"/>
                </a:solidFill>
              </a:rPr>
              <a:t>Database sanitation: </a:t>
            </a:r>
          </a:p>
          <a:p>
            <a:r>
              <a:rPr lang="en-GB" sz="2000" dirty="0">
                <a:solidFill>
                  <a:srgbClr val="FF0000"/>
                </a:solidFill>
              </a:rPr>
              <a:t>	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remove all patients who have been cured, transferred or released</a:t>
            </a:r>
            <a:endParaRPr lang="en-GB" sz="2000" dirty="0" smtClean="0">
              <a:solidFill>
                <a:srgbClr val="FF0000"/>
              </a:solidFill>
            </a:endParaRP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Graphics drawing: </a:t>
            </a:r>
          </a:p>
          <a:p>
            <a:r>
              <a:rPr lang="en-GB" sz="2000" dirty="0">
                <a:solidFill>
                  <a:srgbClr val="FF0000"/>
                </a:solidFill>
              </a:rPr>
              <a:t>	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clip all objects outside of some horizontal and vertical bounds</a:t>
            </a:r>
            <a:endParaRPr lang="en-GB" sz="2000" dirty="0" smtClean="0">
              <a:solidFill>
                <a:srgbClr val="FF0000"/>
              </a:solidFill>
            </a:endParaRP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Garbage collection: </a:t>
            </a:r>
          </a:p>
          <a:p>
            <a:r>
              <a:rPr lang="en-GB" sz="2000" dirty="0">
                <a:solidFill>
                  <a:srgbClr val="FF0000"/>
                </a:solidFill>
              </a:rPr>
              <a:t>	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parallel marking in the mark/sweep algorithm</a:t>
            </a:r>
          </a:p>
          <a:p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Web caching (NOSQL): </a:t>
            </a:r>
          </a:p>
          <a:p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	removing a picture whilst others are attaching comments to it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Imperial_PowerPoint_template</Template>
  <TotalTime>6661</TotalTime>
  <Words>1113</Words>
  <Application>Microsoft Office PowerPoint</Application>
  <PresentationFormat>On-screen Show (4:3)</PresentationFormat>
  <Paragraphs>254</Paragraphs>
  <Slides>23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Standarddesign</vt:lpstr>
      <vt:lpstr>Visio</vt:lpstr>
      <vt:lpstr>A Simple Abstraction for Complex Concurrent Indexes</vt:lpstr>
      <vt:lpstr>Motivation</vt:lpstr>
      <vt:lpstr>Intuitive  Index  Specification</vt:lpstr>
      <vt:lpstr>Simple  Concurrent  Example</vt:lpstr>
      <vt:lpstr>Disjoint  Key  Concurrency</vt:lpstr>
      <vt:lpstr>Concurrent  Index  Specification</vt:lpstr>
      <vt:lpstr>Simple  Concurrent  Example</vt:lpstr>
      <vt:lpstr>More  Example  Programs</vt:lpstr>
      <vt:lpstr>Real-World  Client  Programs</vt:lpstr>
      <vt:lpstr>Shared  Key  Concurrency</vt:lpstr>
      <vt:lpstr>Shared  Key  Concurrency</vt:lpstr>
      <vt:lpstr>Concurrent  Index  Specification</vt:lpstr>
      <vt:lpstr>Concurrent  remove</vt:lpstr>
      <vt:lpstr>Parallel  Sieve  of  Eratosthenes</vt:lpstr>
      <vt:lpstr>Parallel  Sieve  of  Eratosthenes</vt:lpstr>
      <vt:lpstr>Combining  Predicates</vt:lpstr>
      <vt:lpstr>Parallel  Sieve  of  Eratosthenes</vt:lpstr>
      <vt:lpstr>Implementing  a  Concurrent  Index</vt:lpstr>
      <vt:lpstr>Concurrent  B-tree</vt:lpstr>
      <vt:lpstr>Concurrent  B-tree</vt:lpstr>
      <vt:lpstr>Concurrent  B-tree</vt:lpstr>
      <vt:lpstr>Concurrent  B-tree</vt:lpstr>
      <vt:lpstr>Conclusion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Simple Abstraction for Complex Concurrent Indexes</dc:title>
  <dc:creator>Mook</dc:creator>
  <cp:lastModifiedBy>Mook</cp:lastModifiedBy>
  <cp:revision>86</cp:revision>
  <dcterms:created xsi:type="dcterms:W3CDTF">2011-10-19T18:36:21Z</dcterms:created>
  <dcterms:modified xsi:type="dcterms:W3CDTF">2011-10-27T18:09:55Z</dcterms:modified>
</cp:coreProperties>
</file>